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1" r:id="rId2"/>
    <p:sldId id="262" r:id="rId3"/>
  </p:sldIdLst>
  <p:sldSz cx="9144000" cy="6858000" type="screen4x3"/>
  <p:notesSz cx="6858000" cy="9144000"/>
  <p:custDataLst>
    <p:tags r:id="rId6"/>
  </p:custDataLst>
  <p:defaultTextStyle>
    <a:defPPr>
      <a:defRPr lang="es-MX"/>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026">
          <p15:clr>
            <a:srgbClr val="A4A3A4"/>
          </p15:clr>
        </p15:guide>
        <p15:guide id="2" orient="horz" pos="1752">
          <p15:clr>
            <a:srgbClr val="A4A3A4"/>
          </p15:clr>
        </p15:guide>
        <p15:guide id="3" orient="horz" pos="3158">
          <p15:clr>
            <a:srgbClr val="A4A3A4"/>
          </p15:clr>
        </p15:guide>
        <p15:guide id="4" orient="horz" pos="2432">
          <p15:clr>
            <a:srgbClr val="A4A3A4"/>
          </p15:clr>
        </p15:guide>
        <p15:guide id="5" pos="5511">
          <p15:clr>
            <a:srgbClr val="A4A3A4"/>
          </p15:clr>
        </p15:guide>
        <p15:guide id="6" pos="2018">
          <p15:clr>
            <a:srgbClr val="A4A3A4"/>
          </p15:clr>
        </p15:guide>
        <p15:guide id="7" pos="292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1E21"/>
    <a:srgbClr val="37372F"/>
    <a:srgbClr val="FFFFFF"/>
    <a:srgbClr val="C0C0C0"/>
    <a:srgbClr val="696969"/>
    <a:srgbClr val="003366"/>
    <a:srgbClr val="2B4C73"/>
    <a:srgbClr val="CC9900"/>
    <a:srgbClr val="896E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06" autoAdjust="0"/>
    <p:restoredTop sz="94737" autoAdjust="0"/>
  </p:normalViewPr>
  <p:slideViewPr>
    <p:cSldViewPr>
      <p:cViewPr varScale="1">
        <p:scale>
          <a:sx n="87" d="100"/>
          <a:sy n="87" d="100"/>
        </p:scale>
        <p:origin x="1728" y="90"/>
      </p:cViewPr>
      <p:guideLst>
        <p:guide orient="horz" pos="1026"/>
        <p:guide orient="horz" pos="1752"/>
        <p:guide orient="horz" pos="3158"/>
        <p:guide orient="horz" pos="2432"/>
        <p:guide pos="5511"/>
        <p:guide pos="2018"/>
        <p:guide pos="29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236"/>
    </p:cViewPr>
  </p:sorterViewPr>
  <p:notesViewPr>
    <p:cSldViewPr>
      <p:cViewPr varScale="1">
        <p:scale>
          <a:sx n="57" d="100"/>
          <a:sy n="57" d="100"/>
        </p:scale>
        <p:origin x="1806"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endParaRPr lang="es-ES" altLang="es-MX"/>
          </a:p>
        </p:txBody>
      </p:sp>
      <p:sp>
        <p:nvSpPr>
          <p:cNvPr id="3" name="2 Marcador de fecha"/>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64CB93A2-7469-4EDD-ACDE-C60B9F06DE85}" type="datetimeFigureOut">
              <a:rPr lang="es-ES" altLang="es-MX"/>
              <a:pPr/>
              <a:t>22/02/2022</a:t>
            </a:fld>
            <a:endParaRPr lang="es-ES" altLang="es-MX"/>
          </a:p>
        </p:txBody>
      </p:sp>
      <p:sp>
        <p:nvSpPr>
          <p:cNvPr id="4" name="3 Marcador de pie de página"/>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endParaRPr lang="es-ES" altLang="es-MX"/>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08BD014-11D5-46D3-8E06-8BACDC4E1BCE}" type="slidenum">
              <a:rPr lang="es-ES" altLang="es-MX"/>
              <a:pPr/>
              <a:t>‹Nº›</a:t>
            </a:fld>
            <a:endParaRPr lang="es-ES" altLang="es-MX"/>
          </a:p>
        </p:txBody>
      </p:sp>
    </p:spTree>
    <p:extLst>
      <p:ext uri="{BB962C8B-B14F-4D97-AF65-F5344CB8AC3E}">
        <p14:creationId xmlns:p14="http://schemas.microsoft.com/office/powerpoint/2010/main" val="3529298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5B8F6B42-5D13-4FCB-900E-EED29D5473F4}" type="datetimeFigureOut">
              <a:rPr lang="es-MX"/>
              <a:pPr/>
              <a:t>22/02/2022</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s-MX" noProof="0" smtClean="0"/>
          </a:p>
        </p:txBody>
      </p:sp>
      <p:sp>
        <p:nvSpPr>
          <p:cNvPr id="5" name="Marcador de notas 4"/>
          <p:cNvSpPr>
            <a:spLocks noGrp="1"/>
          </p:cNvSpPr>
          <p:nvPr>
            <p:ph type="body" sz="quarter" idx="3"/>
          </p:nvPr>
        </p:nvSpPr>
        <p:spPr>
          <a:xfrm>
            <a:off x="685800" y="4400550"/>
            <a:ext cx="5486400" cy="3600450"/>
          </a:xfrm>
          <a:prstGeom prst="rect">
            <a:avLst/>
          </a:prstGeom>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smtClean="0"/>
          </a:p>
        </p:txBody>
      </p:sp>
      <p:sp>
        <p:nvSpPr>
          <p:cNvPr id="6" name="Marcador de pie de página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C6E06F4-28BC-4752-82AF-2F36C000B276}" type="slidenum">
              <a:rPr lang="es-MX"/>
              <a:pPr/>
              <a:t>‹Nº›</a:t>
            </a:fld>
            <a:endParaRPr lang="es-MX"/>
          </a:p>
        </p:txBody>
      </p:sp>
    </p:spTree>
    <p:extLst>
      <p:ext uri="{BB962C8B-B14F-4D97-AF65-F5344CB8AC3E}">
        <p14:creationId xmlns:p14="http://schemas.microsoft.com/office/powerpoint/2010/main" val="327784849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ítulo y objetos">
    <p:spTree>
      <p:nvGrpSpPr>
        <p:cNvPr id="1" name=""/>
        <p:cNvGrpSpPr/>
        <p:nvPr/>
      </p:nvGrpSpPr>
      <p:grpSpPr>
        <a:xfrm>
          <a:off x="0" y="0"/>
          <a:ext cx="0" cy="0"/>
          <a:chOff x="0" y="0"/>
          <a:chExt cx="0" cy="0"/>
        </a:xfrm>
      </p:grpSpPr>
      <p:pic>
        <p:nvPicPr>
          <p:cNvPr id="4" name="Picture 2" descr="C:\Documents and Settings\XPMUser\Escritorio\2011 Congreso XVI\Memoria16_fondo_2.jpg"/>
          <p:cNvPicPr>
            <a:picLocks noChangeAspect="1" noChangeArrowheads="1"/>
          </p:cNvPicPr>
          <p:nvPr userDrawn="1"/>
        </p:nvPicPr>
        <p:blipFill rotWithShape="1">
          <a:blip r:embed="rId2" cstate="print"/>
          <a:srcRect l="30313" r="-1"/>
          <a:stretch/>
        </p:blipFill>
        <p:spPr bwMode="auto">
          <a:xfrm>
            <a:off x="2771800" y="0"/>
            <a:ext cx="6372200" cy="6858000"/>
          </a:xfrm>
          <a:prstGeom prst="rect">
            <a:avLst/>
          </a:prstGeom>
          <a:noFill/>
          <a:ln w="9525">
            <a:noFill/>
            <a:miter lim="800000"/>
            <a:headEnd/>
            <a:tailEnd/>
          </a:ln>
        </p:spPr>
      </p:pic>
      <p:sp>
        <p:nvSpPr>
          <p:cNvPr id="2" name="1 Título"/>
          <p:cNvSpPr>
            <a:spLocks noGrp="1"/>
          </p:cNvSpPr>
          <p:nvPr>
            <p:ph type="title"/>
          </p:nvPr>
        </p:nvSpPr>
        <p:spPr>
          <a:xfrm>
            <a:off x="4129608" y="1407914"/>
            <a:ext cx="4546848" cy="796950"/>
          </a:xfrm>
        </p:spPr>
        <p:txBody>
          <a:bodyPr>
            <a:normAutofit/>
          </a:bodyPr>
          <a:lstStyle>
            <a:lvl1pPr algn="l">
              <a:defRPr sz="2800">
                <a:solidFill>
                  <a:schemeClr val="bg1"/>
                </a:solidFill>
                <a:effectLst>
                  <a:outerShdw blurRad="38100" dist="38100" dir="2700000" algn="tl">
                    <a:srgbClr val="000000">
                      <a:alpha val="43137"/>
                    </a:srgbClr>
                  </a:outerShdw>
                </a:effectLst>
                <a:latin typeface="Trajan Pro" pitchFamily="18" charset="0"/>
              </a:defRPr>
            </a:lvl1pPr>
          </a:lstStyle>
          <a:p>
            <a:r>
              <a:rPr lang="es-ES" dirty="0" smtClean="0"/>
              <a:t>Haga clic para modificar el estilo de título del patrón</a:t>
            </a:r>
            <a:endParaRPr lang="es-MX" dirty="0"/>
          </a:p>
        </p:txBody>
      </p:sp>
      <p:sp>
        <p:nvSpPr>
          <p:cNvPr id="3" name="2 Marcador de contenido"/>
          <p:cNvSpPr>
            <a:spLocks noGrp="1"/>
          </p:cNvSpPr>
          <p:nvPr>
            <p:ph idx="1"/>
          </p:nvPr>
        </p:nvSpPr>
        <p:spPr>
          <a:xfrm>
            <a:off x="4644008" y="2564904"/>
            <a:ext cx="3672408" cy="2520279"/>
          </a:xfrm>
        </p:spPr>
        <p:txBody>
          <a:bodyPr>
            <a:noAutofit/>
          </a:bodyPr>
          <a:lstStyle>
            <a:lvl1pPr marL="0" indent="0">
              <a:buNone/>
              <a:defRPr sz="1000">
                <a:solidFill>
                  <a:schemeClr val="bg1">
                    <a:lumMod val="85000"/>
                  </a:schemeClr>
                </a:solidFill>
                <a:effectLst>
                  <a:outerShdw blurRad="38100" dist="38100" dir="2700000" algn="tl">
                    <a:srgbClr val="000000">
                      <a:alpha val="43137"/>
                    </a:srgbClr>
                  </a:outerShdw>
                </a:effectLst>
                <a:latin typeface="Tahoma" pitchFamily="34" charset="0"/>
                <a:cs typeface="Tahoma" pitchFamily="34" charset="0"/>
              </a:defRPr>
            </a:lvl1pPr>
            <a:lvl2pPr>
              <a:buNone/>
              <a:defRPr sz="1000">
                <a:solidFill>
                  <a:schemeClr val="bg1">
                    <a:lumMod val="85000"/>
                  </a:schemeClr>
                </a:solidFill>
                <a:effectLst>
                  <a:outerShdw blurRad="38100" dist="38100" dir="2700000" algn="tl">
                    <a:srgbClr val="000000">
                      <a:alpha val="43137"/>
                    </a:srgbClr>
                  </a:outerShdw>
                </a:effectLst>
                <a:latin typeface="Tahoma" pitchFamily="34" charset="0"/>
                <a:cs typeface="Tahoma" pitchFamily="34" charset="0"/>
              </a:defRPr>
            </a:lvl2pPr>
            <a:lvl3pPr marL="266700" indent="-85725">
              <a:defRPr sz="1000">
                <a:solidFill>
                  <a:schemeClr val="bg1">
                    <a:lumMod val="85000"/>
                  </a:schemeClr>
                </a:solidFill>
                <a:effectLst>
                  <a:outerShdw blurRad="38100" dist="38100" dir="2700000" algn="tl">
                    <a:srgbClr val="000000">
                      <a:alpha val="43137"/>
                    </a:srgbClr>
                  </a:outerShdw>
                </a:effectLst>
                <a:latin typeface="Tahoma" pitchFamily="34" charset="0"/>
                <a:cs typeface="Tahoma" pitchFamily="34" charset="0"/>
              </a:defRPr>
            </a:lvl3pPr>
            <a:lvl4pPr>
              <a:defRPr sz="1000">
                <a:solidFill>
                  <a:schemeClr val="bg1">
                    <a:lumMod val="85000"/>
                  </a:schemeClr>
                </a:solidFill>
                <a:effectLst>
                  <a:outerShdw blurRad="38100" dist="38100" dir="2700000" algn="tl">
                    <a:srgbClr val="000000">
                      <a:alpha val="43137"/>
                    </a:srgbClr>
                  </a:outerShdw>
                </a:effectLst>
                <a:latin typeface="Tahoma" pitchFamily="34" charset="0"/>
                <a:cs typeface="Tahoma" pitchFamily="34" charset="0"/>
              </a:defRPr>
            </a:lvl4pPr>
            <a:lvl5pPr>
              <a:defRPr sz="1000">
                <a:solidFill>
                  <a:schemeClr val="bg1">
                    <a:lumMod val="85000"/>
                  </a:schemeClr>
                </a:solidFill>
                <a:effectLst>
                  <a:outerShdw blurRad="38100" dist="38100" dir="2700000" algn="tl">
                    <a:srgbClr val="000000">
                      <a:alpha val="43137"/>
                    </a:srgbClr>
                  </a:outerShdw>
                </a:effectLst>
                <a:latin typeface="Tahoma" pitchFamily="34" charset="0"/>
                <a:cs typeface="Tahoma" pitchFamily="34" charset="0"/>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p:txBody>
      </p:sp>
    </p:spTree>
    <p:extLst>
      <p:ext uri="{BB962C8B-B14F-4D97-AF65-F5344CB8AC3E}">
        <p14:creationId xmlns:p14="http://schemas.microsoft.com/office/powerpoint/2010/main" val="646726412"/>
      </p:ext>
    </p:extLst>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91E21"/>
        </a:soli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altLang="es-MX" smtClean="0"/>
              <a:t>Haga clic para modificar el estilo de título del patrón</a:t>
            </a:r>
            <a:endParaRPr lang="es-MX" altLang="es-MX" smtClean="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ltLang="es-MX" smtClean="0"/>
              <a:t>Haga clic para modificar el estilo de texto del patrón</a:t>
            </a:r>
          </a:p>
          <a:p>
            <a:pPr lvl="1"/>
            <a:r>
              <a:rPr lang="es-ES" altLang="es-MX" smtClean="0"/>
              <a:t>Segundo nivel</a:t>
            </a:r>
          </a:p>
          <a:p>
            <a:pPr lvl="2"/>
            <a:r>
              <a:rPr lang="es-ES" altLang="es-MX" smtClean="0"/>
              <a:t>Tercer nivel</a:t>
            </a:r>
          </a:p>
          <a:p>
            <a:pPr lvl="3"/>
            <a:r>
              <a:rPr lang="es-ES" altLang="es-MX" smtClean="0"/>
              <a:t>Cuarto nivel</a:t>
            </a:r>
          </a:p>
          <a:p>
            <a:pPr lvl="4"/>
            <a:r>
              <a:rPr lang="es-ES" altLang="es-MX" smtClean="0"/>
              <a:t>Quinto nivel</a:t>
            </a:r>
            <a:endParaRPr lang="es-MX" altLang="es-MX"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defRPr>
            </a:lvl1pPr>
          </a:lstStyle>
          <a:p>
            <a:fld id="{8C25B372-BF96-4A11-B8E1-17FCAE8C002A}" type="datetimeFigureOut">
              <a:rPr lang="es-MX" altLang="es-MX"/>
              <a:pPr/>
              <a:t>22/02/2022</a:t>
            </a:fld>
            <a:endParaRPr lang="es-MX" alt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pitchFamily="34" charset="0"/>
              </a:defRPr>
            </a:lvl1pPr>
          </a:lstStyle>
          <a:p>
            <a:endParaRPr lang="es-MX" alt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defRPr>
            </a:lvl1pPr>
          </a:lstStyle>
          <a:p>
            <a:fld id="{4A29FB17-C000-4A31-A6EC-3C6E1FBF9EC9}" type="slidenum">
              <a:rPr lang="es-MX" altLang="es-MX"/>
              <a:pPr/>
              <a:t>‹Nº›</a:t>
            </a:fld>
            <a:endParaRPr lang="es-MX" altLang="es-MX"/>
          </a:p>
        </p:txBody>
      </p:sp>
    </p:spTree>
  </p:cSld>
  <p:clrMap bg1="lt1" tx1="dk1" bg2="lt2" tx2="dk2" accent1="accent1" accent2="accent2" accent3="accent3" accent4="accent4" accent5="accent5" accent6="accent6" hlink="hlink" folHlink="folHlink"/>
  <p:sldLayoutIdLst>
    <p:sldLayoutId id="2147484181" r:id="rId1"/>
  </p:sldLayoutIdLst>
  <p:transition spd="med">
    <p:fade/>
  </p:transition>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Título"/>
          <p:cNvSpPr>
            <a:spLocks noGrp="1"/>
          </p:cNvSpPr>
          <p:nvPr>
            <p:ph type="title"/>
          </p:nvPr>
        </p:nvSpPr>
        <p:spPr>
          <a:xfrm>
            <a:off x="3059832" y="332656"/>
            <a:ext cx="4402584" cy="796925"/>
          </a:xfrm>
        </p:spPr>
        <p:txBody>
          <a:bodyPr/>
          <a:lstStyle/>
          <a:p>
            <a:pPr eaLnBrk="1" hangingPunct="1"/>
            <a:r>
              <a:rPr lang="es-ES" altLang="es-MX" dirty="0" smtClean="0"/>
              <a:t>Semblanza</a:t>
            </a:r>
            <a:endParaRPr lang="es-MX" altLang="es-MX" dirty="0" smtClean="0"/>
          </a:p>
        </p:txBody>
      </p:sp>
      <p:sp>
        <p:nvSpPr>
          <p:cNvPr id="10" name="2 Marcador de contenido"/>
          <p:cNvSpPr>
            <a:spLocks noGrp="1"/>
          </p:cNvSpPr>
          <p:nvPr>
            <p:ph idx="1"/>
          </p:nvPr>
        </p:nvSpPr>
        <p:spPr>
          <a:xfrm>
            <a:off x="3059832" y="1268760"/>
            <a:ext cx="5760000" cy="3239319"/>
          </a:xfrm>
        </p:spPr>
        <p:txBody>
          <a:bodyPr/>
          <a:lstStyle/>
          <a:p>
            <a:pPr algn="just"/>
            <a:r>
              <a:rPr lang="es-MX" sz="1200" dirty="0"/>
              <a:t>Nació en la Ciudad de México el 18 de enero de 1945</a:t>
            </a:r>
            <a:r>
              <a:rPr lang="es-MX" sz="1200" dirty="0" smtClean="0"/>
              <a:t>.</a:t>
            </a:r>
          </a:p>
          <a:p>
            <a:pPr algn="just"/>
            <a:r>
              <a:rPr lang="es-MX" sz="1200" dirty="0"/>
              <a:t/>
            </a:r>
            <a:br>
              <a:rPr lang="es-MX" sz="1200" dirty="0"/>
            </a:br>
            <a:r>
              <a:rPr lang="es-MX" sz="1200" dirty="0"/>
              <a:t>Se tituló como Contador Público el 10 de enero de 1969 por la Facultad de Contaduría y Administración de la Universidad Nacional Autónoma de México, con la tesis Consistencia y comparabilidad de los estados financieros. Fue Maestro en Urbanismo por la Facultad de Arquitectura de la UNAM, de la cual egresó con mención honorífica el 8 de junio de 1990, donde recibió la Medalla Gabino Barreda; su trabajo de tesis se denominó Necesidad de una Filosofía de la Ciudad. Realizó estudios de filosofía en la Facultad de Filosofía y Letras de la UNAM</a:t>
            </a:r>
            <a:r>
              <a:rPr lang="es-MX" sz="1200" dirty="0" smtClean="0"/>
              <a:t>.</a:t>
            </a:r>
          </a:p>
          <a:p>
            <a:pPr algn="just"/>
            <a:endParaRPr lang="es-MX" sz="1200" dirty="0" smtClean="0"/>
          </a:p>
          <a:p>
            <a:pPr algn="just"/>
            <a:r>
              <a:rPr lang="es-MX" sz="1200" dirty="0"/>
              <a:t>E</a:t>
            </a:r>
            <a:r>
              <a:rPr lang="es-MX" sz="1200" dirty="0" smtClean="0"/>
              <a:t>n </a:t>
            </a:r>
            <a:r>
              <a:rPr lang="es-MX" sz="1200" dirty="0"/>
              <a:t>el ámbito laboral se desempeñó como auditor en el despacho Casas Alatriste, así como Secretario Ejecutivo del Colegio de Contadores Públicos de México. Fue presidente del Consejo Consultivo de la Ciudad de México. Desde 1974, impartió clases en el área de contabilidad y ética en la licenciatura y el posgrado de la Facultad de Contaduría y Administración de la UNAM. Dirigió numerosas tesis profesionales. Como funcionario de la Facultad de Contaduría y Administración desempeñó los siguientes cargos: Secretario Académico, Jefe de la División de Estudios de Posgrado, Secretario de la Dirección, Secretario Adjunto, Coordinador de la Maestría en Contaduría y Coordinador del área de Contabilidad. En 1994 creó la División de Investigación en Contaduría, Administración e Informática (DICAI), misma que dirigió hasta 1997, año en el que la H Junta de Gobierno de la UNAM lo nombró Director de la Facultad de Contaduría y Administración. Arturo Díaz Alonso ocupó tan digno cargo durante dos periodos hasta el año 2005</a:t>
            </a:r>
            <a:r>
              <a:rPr lang="es-MX" sz="1200" dirty="0" smtClean="0"/>
              <a:t>.</a:t>
            </a:r>
          </a:p>
          <a:p>
            <a:pPr algn="just"/>
            <a:r>
              <a:rPr lang="es-MX" sz="1200" dirty="0"/>
              <a:t/>
            </a:r>
            <a:br>
              <a:rPr lang="es-MX" sz="1200" dirty="0"/>
            </a:br>
            <a:endParaRPr lang="es-MX" altLang="es-MX" sz="1200" dirty="0" smtClean="0">
              <a:solidFill>
                <a:srgbClr val="D9D9D9"/>
              </a:solidFill>
            </a:endParaRPr>
          </a:p>
        </p:txBody>
      </p:sp>
      <p:pic>
        <p:nvPicPr>
          <p:cNvPr id="6" name="Imagen 5"/>
          <p:cNvPicPr>
            <a:picLocks noChangeAspect="1"/>
          </p:cNvPicPr>
          <p:nvPr/>
        </p:nvPicPr>
        <p:blipFill rotWithShape="1">
          <a:blip r:embed="rId2">
            <a:extLst>
              <a:ext uri="{28A0092B-C50C-407E-A947-70E740481C1C}">
                <a14:useLocalDpi xmlns:a14="http://schemas.microsoft.com/office/drawing/2010/main" val="0"/>
              </a:ext>
            </a:extLst>
          </a:blip>
          <a:srcRect l="68511"/>
          <a:stretch/>
        </p:blipFill>
        <p:spPr>
          <a:xfrm>
            <a:off x="323528" y="476672"/>
            <a:ext cx="2202797" cy="3031414"/>
          </a:xfrm>
          <a:prstGeom prst="rect">
            <a:avLst/>
          </a:prstGeom>
        </p:spPr>
      </p:pic>
    </p:spTree>
  </p:cSld>
  <p:clrMapOvr>
    <a:masterClrMapping/>
  </p:clrMapOvr>
  <p:transition spd="med"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2 Marcador de contenido"/>
          <p:cNvSpPr>
            <a:spLocks noGrp="1"/>
          </p:cNvSpPr>
          <p:nvPr>
            <p:ph idx="1"/>
          </p:nvPr>
        </p:nvSpPr>
        <p:spPr>
          <a:xfrm>
            <a:off x="3060472" y="476672"/>
            <a:ext cx="5760000" cy="3239319"/>
          </a:xfrm>
        </p:spPr>
        <p:txBody>
          <a:bodyPr/>
          <a:lstStyle/>
          <a:p>
            <a:pPr algn="just"/>
            <a:r>
              <a:rPr lang="es-MX" sz="1200" dirty="0" smtClean="0"/>
              <a:t>Su </a:t>
            </a:r>
            <a:r>
              <a:rPr lang="es-MX" sz="1200" dirty="0"/>
              <a:t>interés por la investigación dio la pauta para que esta labor se fortaleciera, creciera y desarrollara de manera significativa en la Facultad; durante su gestión, con el impulso de Jorge Ríos </a:t>
            </a:r>
            <a:r>
              <a:rPr lang="es-MX" sz="1200" dirty="0" err="1"/>
              <a:t>Szalay</a:t>
            </a:r>
            <a:r>
              <a:rPr lang="es-MX" sz="1200" dirty="0"/>
              <a:t>, la revista Contaduría y Administración se transformó en una revista internacional y arbitrada y el Foro Nacional de Investigación se convirtió en Congreso Internacional; asimismo, creó el Seminario de investigadores, que actualmente se mantiene vigente en la División de Investigación de la Facultad</a:t>
            </a:r>
            <a:r>
              <a:rPr lang="es-MX" sz="1200" dirty="0" smtClean="0"/>
              <a:t>.</a:t>
            </a:r>
          </a:p>
          <a:p>
            <a:pPr algn="just"/>
            <a:r>
              <a:rPr lang="es-MX" sz="1200" dirty="0"/>
              <a:t/>
            </a:r>
            <a:br>
              <a:rPr lang="es-MX" sz="1200" dirty="0"/>
            </a:br>
            <a:r>
              <a:rPr lang="es-MX" sz="1200" dirty="0"/>
              <a:t>Durante su gestión como director de la Facultad creó las academias de profesores por áreas de conocimiento; promovió y fortaleció la formación docente; flexibilizó los planes de estudios de las tres licenciaturas, al incrementar el número de asignaturas optativas, y dio un impulso determinante en la formación humanista de los estudiantes</a:t>
            </a:r>
            <a:r>
              <a:rPr lang="es-MX" sz="1200" dirty="0" smtClean="0"/>
              <a:t>.</a:t>
            </a:r>
          </a:p>
          <a:p>
            <a:pPr algn="just"/>
            <a:r>
              <a:rPr lang="es-MX" sz="1200" dirty="0"/>
              <a:t/>
            </a:r>
            <a:br>
              <a:rPr lang="es-MX" sz="1200" dirty="0"/>
            </a:br>
            <a:r>
              <a:rPr lang="es-MX" sz="1200" dirty="0"/>
              <a:t>Entre los reconocimientos obtenidos a lo largo de su carrera se encuentran: la creación de la “Cátedra Patrimonial Arturo Díaz Alonso” en la Universidad Autónoma de Ciudad Juárez; Profesor Emérito por la Asociación Nacional de Facultades y Escuelas en Contaduría y Administración (ANFECA); Miembro Distinguido de la Asociación Nacional de Economistas y Contadores de Cuba; “Profesor Distinguido 2003” por el Instituto Mexicano de Contadores Públicos A.C., “Profesor Visitante” de la Universidad Nacional de Asunción en, Paraguay; “Profesor Honorario” por la Universidad Ricardo Palma en Perú; ocupó la “Cátedra Especial Roberto Casas Alatriste” en la Facultad y Miembro de Honor de la Academia de Profesores de Derecho de la Facultad de Contaduría y Administración</a:t>
            </a:r>
            <a:r>
              <a:rPr lang="es-MX" sz="1200" dirty="0" smtClean="0"/>
              <a:t>.</a:t>
            </a:r>
          </a:p>
          <a:p>
            <a:pPr algn="just"/>
            <a:r>
              <a:rPr lang="es-MX" sz="1200" dirty="0"/>
              <a:t/>
            </a:r>
            <a:br>
              <a:rPr lang="es-MX" sz="1200" dirty="0"/>
            </a:br>
            <a:r>
              <a:rPr lang="es-MX" sz="1200" dirty="0"/>
              <a:t>Publico diversos artículos sobre temas de contaduría, ética, arquitectura e historia; impartió más de 300 conferencias sobre temas de contaduría, urbanismo y ética, tanto en la Universidad como en otras instituciones de educación superior, nacionales y extranjeras. Creó el programa de televisión “Ética de los negocios” para TV UNAM y produjo programas académicos para Televisa.</a:t>
            </a:r>
            <a:endParaRPr lang="es-MX" altLang="es-MX" sz="1200" dirty="0" smtClean="0">
              <a:solidFill>
                <a:srgbClr val="D9D9D9"/>
              </a:solidFill>
            </a:endParaRPr>
          </a:p>
        </p:txBody>
      </p:sp>
      <p:pic>
        <p:nvPicPr>
          <p:cNvPr id="5" name="Imagen 4"/>
          <p:cNvPicPr>
            <a:picLocks noChangeAspect="1"/>
          </p:cNvPicPr>
          <p:nvPr/>
        </p:nvPicPr>
        <p:blipFill rotWithShape="1">
          <a:blip r:embed="rId2">
            <a:extLst>
              <a:ext uri="{28A0092B-C50C-407E-A947-70E740481C1C}">
                <a14:useLocalDpi xmlns:a14="http://schemas.microsoft.com/office/drawing/2010/main" val="0"/>
              </a:ext>
            </a:extLst>
          </a:blip>
          <a:srcRect l="68511"/>
          <a:stretch/>
        </p:blipFill>
        <p:spPr>
          <a:xfrm>
            <a:off x="323528" y="476672"/>
            <a:ext cx="2202797" cy="3031414"/>
          </a:xfrm>
          <a:prstGeom prst="rect">
            <a:avLst/>
          </a:prstGeom>
        </p:spPr>
      </p:pic>
    </p:spTree>
    <p:extLst>
      <p:ext uri="{BB962C8B-B14F-4D97-AF65-F5344CB8AC3E}">
        <p14:creationId xmlns:p14="http://schemas.microsoft.com/office/powerpoint/2010/main" val="1183829075"/>
      </p:ext>
    </p:extLst>
  </p:cSld>
  <p:clrMapOvr>
    <a:masterClrMapping/>
  </p:clrMapOvr>
  <p:transition spd="med" advClick="0">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8&quot;/&gt;&lt;/object&gt;&lt;object type=&quot;3&quot; unique_id=&quot;10044&quot;&gt;&lt;property id=&quot;20148&quot; value=&quot;5&quot;/&gt;&lt;property id=&quot;20300&quot; value=&quot;Slide 2 - &amp;quot;Presentación&amp;quot;&quot;/&gt;&lt;property id=&quot;20307&quot; value=&quot;261&quot;/&gt;&lt;/object&gt;&lt;object type=&quot;3&quot; unique_id=&quot;10045&quot;&gt;&lt;property id=&quot;20148&quot; value=&quot;5&quot;/&gt;&lt;property id=&quot;20300&quot; value=&quot;Slide 3 - &amp;quot;Conferencia magistral&amp;#x0D;&amp;#x0A;y páneles&amp;quot;&quot;/&gt;&lt;property id=&quot;20307&quot; value=&quot;265&quot;/&gt;&lt;/object&gt;&lt;object type=&quot;3&quot; unique_id=&quot;10046&quot;&gt;&lt;property id=&quot;20148&quot; value=&quot;5&quot;/&gt;&lt;property id=&quot;20300&quot; value=&quot;Slide 4 - &amp;quot;Páneles por área &amp;#x0D;&amp;#x0A;de investigación&amp;quot;&quot;/&gt;&lt;property id=&quot;20307&quot; value=&quot;264&quot;/&gt;&lt;/object&gt;&lt;object type=&quot;3&quot; unique_id=&quot;10047&quot;&gt;&lt;property id=&quot;20148&quot; value=&quot;5&quot;/&gt;&lt;property id=&quot;20300&quot; value=&quot;Slide 5 - &amp;quot;Comité Organizador&amp;quot;&quot;/&gt;&lt;property id=&quot;20307&quot; value=&quot;262&quot;/&gt;&lt;/object&gt;&lt;object type=&quot;3&quot; unique_id=&quot;10048&quot;&gt;&lt;property id=&quot;20148&quot; value=&quot;5&quot;/&gt;&lt;property id=&quot;20300&quot; value=&quot;Slide 6 - &amp;quot;Lista de árbitros&amp;quot;&quot;/&gt;&lt;property id=&quot;20307&quot; value=&quot;263&quot;/&gt;&lt;/object&gt;&lt;object type=&quot;3&quot; unique_id=&quot;10049&quot;&gt;&lt;property id=&quot;20148&quot; value=&quot;5&quot;/&gt;&lt;property id=&quot;20300&quot; value=&quot;Slide 7 - &amp;quot;Galería de fotos&amp;quot;&quot;/&gt;&lt;property id=&quot;20307&quot; value=&quot;266&quot;/&gt;&lt;/object&gt;&lt;object type=&quot;3&quot; unique_id=&quot;10128&quot;&gt;&lt;property id=&quot;20148&quot; value=&quot;5&quot;/&gt;&lt;property id=&quot;20300&quot; value=&quot;Slide 8&quot;/&gt;&lt;property id=&quot;20307&quot; value=&quot;267&quot;/&gt;&lt;/object&gt;&lt;object type=&quot;3&quot; unique_id=&quot;10159&quot;&gt;&lt;property id=&quot;20148&quot; value=&quot;5&quot;/&gt;&lt;property id=&quot;20300&quot; value=&quot;Slide 9&quot;/&gt;&lt;property id=&quot;20307&quot; value=&quot;268&quot;/&gt;&lt;/object&gt;&lt;object type=&quot;3&quot; unique_id=&quot;10226&quot;&gt;&lt;property id=&quot;20148&quot; value=&quot;5&quot;/&gt;&lt;property id=&quot;20300&quot; value=&quot;Slide 10 - &amp;quot;Administración de rh y comportamiento organizacional&amp;quot;&quot;/&gt;&lt;property id=&quot;20307&quot; value=&quot;269&quot;/&gt;&lt;/object&gt;&lt;object type=&quot;3&quot; unique_id=&quot;10539&quot;&gt;&lt;property id=&quot;20148&quot; value=&quot;5&quot;/&gt;&lt;property id=&quot;20300&quot; value=&quot;Slide 11&quot;/&gt;&lt;property id=&quot;20307&quot; value=&quot;270&quot;/&gt;&lt;/object&gt;&lt;/object&gt;&lt;/object&gt;&lt;/database&gt;"/>
  <p:tag name="SECTOMILLISECCONVERTED" val="1"/>
</p:tagLst>
</file>

<file path=ppt/theme/theme1.xml><?xml version="1.0" encoding="utf-8"?>
<a:theme xmlns:a="http://schemas.openxmlformats.org/drawingml/2006/main" name="Memori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Memoria</Template>
  <TotalTime>2412</TotalTime>
  <Words>98</Words>
  <Application>Microsoft Office PowerPoint</Application>
  <PresentationFormat>Presentación en pantalla (4:3)</PresentationFormat>
  <Paragraphs>10</Paragraphs>
  <Slides>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Arial</vt:lpstr>
      <vt:lpstr>Calibri</vt:lpstr>
      <vt:lpstr>Tahoma</vt:lpstr>
      <vt:lpstr>Trajan Pro</vt:lpstr>
      <vt:lpstr>Memoria</vt:lpstr>
      <vt:lpstr>Semblanza</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user</dc:creator>
  <cp:lastModifiedBy>usuario</cp:lastModifiedBy>
  <cp:revision>290</cp:revision>
  <dcterms:created xsi:type="dcterms:W3CDTF">2014-09-08T18:55:59Z</dcterms:created>
  <dcterms:modified xsi:type="dcterms:W3CDTF">2022-02-23T00:30:23Z</dcterms:modified>
</cp:coreProperties>
</file>